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5"/>
    <p:sldMasterId id="214748369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y="5143500" cx="9144000"/>
  <p:notesSz cx="6858000" cy="9144000"/>
  <p:embeddedFontLst>
    <p:embeddedFont>
      <p:font typeface="M PLUS Rounded 1c ExtraBold"/>
      <p:bold r:id="rId14"/>
    </p:embeddedFont>
    <p:embeddedFont>
      <p:font typeface="Open Sans"/>
      <p:regular r:id="rId15"/>
      <p:bold r:id="rId16"/>
      <p:italic r:id="rId17"/>
      <p:boldItalic r:id="rId18"/>
    </p:embeddedFont>
    <p:embeddedFont>
      <p:font typeface="M PLUS Rounded 1c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Gordana Mishevsk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PLUSRounded1c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15" Type="http://schemas.openxmlformats.org/officeDocument/2006/relationships/font" Target="fonts/OpenSans-regular.fntdata"/><Relationship Id="rId14" Type="http://schemas.openxmlformats.org/officeDocument/2006/relationships/font" Target="fonts/MPLUSRounded1cExtraBold-bold.fntdata"/><Relationship Id="rId17" Type="http://schemas.openxmlformats.org/officeDocument/2006/relationships/font" Target="fonts/OpenSans-italic.fntdata"/><Relationship Id="rId16" Type="http://schemas.openxmlformats.org/officeDocument/2006/relationships/font" Target="fonts/OpenSans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PLUSRounded1c-regular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OpenSans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05-13T09:40:44.709">
    <p:pos x="196" y="280"/>
    <p:text>По завршувањето на оваа задача часот да се посвети на повторување на изученото или објаснување на нејасни работи. (Може да се прашаат учениците што не им е јасно или што им било потешко)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2.png>
</file>

<file path=ppt/media/image3.png>
</file>

<file path=ppt/media/image30.gif>
</file>

<file path=ppt/media/image31.jp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46c7bb574a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46c7bb574a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15dd4976c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15dd4976c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3e95f50451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3e95f50451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3e95f5045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3e95f5045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2266c761c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2266c761c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05c585b48f_2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05c585b48f_2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69900" y="304950"/>
            <a:ext cx="6499200" cy="17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08975" y="409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4575" y="304950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Arial Rounded"/>
              <a:buNone/>
              <a:defRPr sz="24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Arial Rounded"/>
              <a:buNone/>
              <a:defRPr sz="48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 Rounded"/>
              <a:buNone/>
              <a:defRPr sz="4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650" y="599025"/>
            <a:ext cx="1964731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35163" y="337613"/>
            <a:ext cx="1964731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 txBox="1"/>
          <p:nvPr/>
        </p:nvSpPr>
        <p:spPr>
          <a:xfrm>
            <a:off x="940700" y="1322125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1979825" y="1001275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">
  <p:cSld name="MAIN_POINT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pic>
        <p:nvPicPr>
          <p:cNvPr id="69" name="Google Shape;69;p14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34476" y="526250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6658" y="47865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9833" y="228775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3133125" y="1236750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4172250" y="91590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78" name="Google Shape;78;p14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 Rounded"/>
              <a:buNone/>
              <a:defRPr sz="4800"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 1">
  <p:cSld name="MAIN_POINT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pic>
        <p:nvPicPr>
          <p:cNvPr id="81" name="Google Shape;81;p1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93163" y="756075"/>
            <a:ext cx="19145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6763" y="3922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1188" y="23980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 Rounded"/>
              <a:buNone/>
              <a:defRPr sz="4800"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3001038" y="1116450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4035463" y="90345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</a:t>
            </a: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91" name="Google Shape;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69338" y="516275"/>
            <a:ext cx="19145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6738" y="1524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1163" y="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 txBox="1"/>
          <p:nvPr/>
        </p:nvSpPr>
        <p:spPr>
          <a:xfrm>
            <a:off x="5801000" y="7082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Upp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6835438" y="5558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 Plus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 1 1">
  <p:cSld name="MAIN_POINT_1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6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sp>
        <p:nvSpPr>
          <p:cNvPr id="98" name="Google Shape;98;p16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Arial Rounded"/>
              <a:buNone/>
              <a:defRPr sz="4800"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31901" y="596675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1683" y="396675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4858" y="14680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2978150" y="1060325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HTML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CSS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4007363" y="7026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HTML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CSS 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04426" y="346800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208" y="1468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7383" y="-103075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/>
        </p:nvSpPr>
        <p:spPr>
          <a:xfrm>
            <a:off x="5850675" y="81045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Java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Script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6891650" y="5405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Java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Script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Arial Rounded"/>
              <a:buNone/>
              <a:defRPr sz="42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6" name="Google Shape;116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7" name="Google Shape;117;p17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0" y="3520450"/>
            <a:ext cx="2594050" cy="162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 Rounded"/>
              <a:buNone/>
              <a:defRPr sz="4200"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4" name="Google Shape;124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5" name="Google Shape;125;p18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0" y="3584525"/>
            <a:ext cx="2425824" cy="155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">
  <p:cSld name="SECTION_TITLE_AND_DESCRIPTION_1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 Rounded"/>
              <a:buNone/>
              <a:defRPr sz="4200"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2" name="Google Shape;132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3" name="Google Shape;133;p19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7" y="3520450"/>
            <a:ext cx="2419035" cy="162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 1">
  <p:cSld name="SECTION_TITLE_AND_DESCRIPTION_1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Arial Rounded"/>
              <a:buNone/>
              <a:defRPr sz="4200"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0" name="Google Shape;140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1" name="Google Shape;141;p20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3" y="3520450"/>
            <a:ext cx="2490645" cy="162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Arial Rounded"/>
              <a:buNone/>
              <a:defRPr sz="36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-54150" y="3878200"/>
            <a:ext cx="9252300" cy="1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311700" y="3813000"/>
            <a:ext cx="59988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b="1" sz="28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1434125" y="3152225"/>
            <a:ext cx="64122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53" name="Google Shape;153;p22"/>
          <p:cNvGrpSpPr/>
          <p:nvPr/>
        </p:nvGrpSpPr>
        <p:grpSpPr>
          <a:xfrm flipH="1">
            <a:off x="-128200" y="1106113"/>
            <a:ext cx="9536838" cy="4533263"/>
            <a:chOff x="0" y="1261213"/>
            <a:chExt cx="9536838" cy="4533263"/>
          </a:xfrm>
        </p:grpSpPr>
        <p:sp>
          <p:nvSpPr>
            <p:cNvPr id="154" name="Google Shape;154;p22"/>
            <p:cNvSpPr/>
            <p:nvPr/>
          </p:nvSpPr>
          <p:spPr>
            <a:xfrm>
              <a:off x="7262888" y="4623275"/>
              <a:ext cx="1030200" cy="1063200"/>
            </a:xfrm>
            <a:prstGeom prst="chord">
              <a:avLst>
                <a:gd fmla="val 10751168" name="adj1"/>
                <a:gd fmla="val 49933" name="adj2"/>
              </a:avLst>
            </a:prstGeom>
            <a:solidFill>
              <a:schemeClr val="dk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5" name="Google Shape;155;p22"/>
            <p:cNvGrpSpPr/>
            <p:nvPr/>
          </p:nvGrpSpPr>
          <p:grpSpPr>
            <a:xfrm>
              <a:off x="0" y="1261213"/>
              <a:ext cx="9536838" cy="4533263"/>
              <a:chOff x="0" y="1261213"/>
              <a:chExt cx="9536838" cy="4533263"/>
            </a:xfrm>
          </p:grpSpPr>
          <p:sp>
            <p:nvSpPr>
              <p:cNvPr id="156" name="Google Shape;156;p22"/>
              <p:cNvSpPr/>
              <p:nvPr/>
            </p:nvSpPr>
            <p:spPr>
              <a:xfrm>
                <a:off x="7860050" y="2854425"/>
                <a:ext cx="612300" cy="1063200"/>
              </a:xfrm>
              <a:prstGeom prst="triangle">
                <a:avLst>
                  <a:gd fmla="val 50000" name="adj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22"/>
              <p:cNvSpPr/>
              <p:nvPr/>
            </p:nvSpPr>
            <p:spPr>
              <a:xfrm>
                <a:off x="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22"/>
              <p:cNvSpPr/>
              <p:nvPr/>
            </p:nvSpPr>
            <p:spPr>
              <a:xfrm>
                <a:off x="80407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22"/>
              <p:cNvSpPr/>
              <p:nvPr/>
            </p:nvSpPr>
            <p:spPr>
              <a:xfrm>
                <a:off x="193190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22"/>
              <p:cNvSpPr/>
              <p:nvPr/>
            </p:nvSpPr>
            <p:spPr>
              <a:xfrm>
                <a:off x="273597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2"/>
              <p:cNvSpPr/>
              <p:nvPr/>
            </p:nvSpPr>
            <p:spPr>
              <a:xfrm>
                <a:off x="3961325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2"/>
              <p:cNvSpPr/>
              <p:nvPr/>
            </p:nvSpPr>
            <p:spPr>
              <a:xfrm>
                <a:off x="4765400" y="422042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22"/>
              <p:cNvSpPr/>
              <p:nvPr/>
            </p:nvSpPr>
            <p:spPr>
              <a:xfrm>
                <a:off x="350755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22"/>
              <p:cNvSpPr/>
              <p:nvPr/>
            </p:nvSpPr>
            <p:spPr>
              <a:xfrm>
                <a:off x="431162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22"/>
              <p:cNvSpPr/>
              <p:nvPr/>
            </p:nvSpPr>
            <p:spPr>
              <a:xfrm>
                <a:off x="5501613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2"/>
              <p:cNvSpPr/>
              <p:nvPr/>
            </p:nvSpPr>
            <p:spPr>
              <a:xfrm>
                <a:off x="6305688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2"/>
              <p:cNvSpPr/>
              <p:nvPr/>
            </p:nvSpPr>
            <p:spPr>
              <a:xfrm>
                <a:off x="8066963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2"/>
              <p:cNvSpPr/>
              <p:nvPr/>
            </p:nvSpPr>
            <p:spPr>
              <a:xfrm>
                <a:off x="7107813" y="422042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2"/>
              <p:cNvSpPr/>
              <p:nvPr/>
            </p:nvSpPr>
            <p:spPr>
              <a:xfrm>
                <a:off x="8065013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2"/>
              <p:cNvSpPr/>
              <p:nvPr/>
            </p:nvSpPr>
            <p:spPr>
              <a:xfrm>
                <a:off x="7495688" y="37361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2"/>
              <p:cNvSpPr/>
              <p:nvPr/>
            </p:nvSpPr>
            <p:spPr>
              <a:xfrm>
                <a:off x="6636025" y="4031550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2"/>
              <p:cNvSpPr/>
              <p:nvPr/>
            </p:nvSpPr>
            <p:spPr>
              <a:xfrm>
                <a:off x="5786288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2"/>
              <p:cNvSpPr/>
              <p:nvPr/>
            </p:nvSpPr>
            <p:spPr>
              <a:xfrm>
                <a:off x="8506638" y="44530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74" name="Google Shape;174;p2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495700" y="1261213"/>
                <a:ext cx="1324801" cy="223496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ctrTitle"/>
          </p:nvPr>
        </p:nvSpPr>
        <p:spPr>
          <a:xfrm>
            <a:off x="669900" y="304950"/>
            <a:ext cx="6499200" cy="17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b="0"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3" name="Google Shape;183;p25"/>
          <p:cNvSpPr txBox="1"/>
          <p:nvPr>
            <p:ph idx="1" type="subTitle"/>
          </p:nvPr>
        </p:nvSpPr>
        <p:spPr>
          <a:xfrm>
            <a:off x="408975" y="409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4" name="Google Shape;18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5" name="Google Shape;1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4575" y="304950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Arial Rounded"/>
              <a:buNone/>
              <a:defRPr sz="36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8" name="Google Shape;18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2" name="Google Shape;19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 Rounded"/>
              <a:buNone/>
              <a:defRPr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6" name="Google Shape;19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8"/>
          <p:cNvSpPr txBox="1"/>
          <p:nvPr/>
        </p:nvSpPr>
        <p:spPr>
          <a:xfrm>
            <a:off x="7586875" y="361925"/>
            <a:ext cx="132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ДИЗАЈН</a:t>
            </a:r>
            <a:endParaRPr sz="18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 Rounded"/>
              <a:buNone/>
              <a:defRPr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3" name="Google Shape;20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4" name="Google Shape;204;p29"/>
          <p:cNvSpPr txBox="1"/>
          <p:nvPr/>
        </p:nvSpPr>
        <p:spPr>
          <a:xfrm>
            <a:off x="7170600" y="211525"/>
            <a:ext cx="19734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6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ПРОГРАМИРАЊЕ</a:t>
            </a:r>
            <a:endParaRPr sz="16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 1">
  <p:cSld name="TITLE_AND_BODY_1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/>
          <p:nvPr/>
        </p:nvSpPr>
        <p:spPr>
          <a:xfrm>
            <a:off x="7033150" y="-878375"/>
            <a:ext cx="2343300" cy="229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 Rounded"/>
              <a:buNone/>
              <a:defRPr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8" name="Google Shape;208;p30"/>
          <p:cNvSpPr txBox="1"/>
          <p:nvPr>
            <p:ph idx="1" type="body"/>
          </p:nvPr>
        </p:nvSpPr>
        <p:spPr>
          <a:xfrm>
            <a:off x="23005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9" name="Google Shape;20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0" name="Google Shape;210;p30"/>
          <p:cNvSpPr txBox="1"/>
          <p:nvPr/>
        </p:nvSpPr>
        <p:spPr>
          <a:xfrm>
            <a:off x="7225625" y="72675"/>
            <a:ext cx="1874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веб дизајн</a:t>
            </a:r>
            <a:endParaRPr sz="17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JavaScript Adv</a:t>
            </a:r>
            <a:endParaRPr sz="17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 1 1">
  <p:cSld name="TITLE_AND_BODY_1_1_1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5" name="Google Shape;21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6" name="Google Shape;216;p31"/>
          <p:cNvSpPr txBox="1"/>
          <p:nvPr/>
        </p:nvSpPr>
        <p:spPr>
          <a:xfrm>
            <a:off x="7334625" y="300425"/>
            <a:ext cx="1757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13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9" name="Google Shape;219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0" name="Google Shape;220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1" name="Google Shape;22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Arial Rounded"/>
              <a:buNone/>
              <a:defRPr sz="24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7" name="Google Shape;227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8" name="Google Shape;22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Arial Rounded"/>
              <a:buNone/>
              <a:defRPr sz="48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1" name="Google Shape;23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 Rounded"/>
              <a:buNone/>
              <a:defRPr sz="4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4" name="Google Shape;23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35" name="Google Shape;23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3650" y="599025"/>
            <a:ext cx="1964731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35163" y="337613"/>
            <a:ext cx="1964731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6"/>
          <p:cNvSpPr txBox="1"/>
          <p:nvPr/>
        </p:nvSpPr>
        <p:spPr>
          <a:xfrm>
            <a:off x="940700" y="1322125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38" name="Google Shape;238;p36"/>
          <p:cNvSpPr txBox="1"/>
          <p:nvPr/>
        </p:nvSpPr>
        <p:spPr>
          <a:xfrm>
            <a:off x="1979825" y="1001275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">
  <p:cSld name="MAIN_POINT_1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7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pic>
        <p:nvPicPr>
          <p:cNvPr id="241" name="Google Shape;241;p37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3" name="Google Shape;243;p37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44" name="Google Shape;244;p37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45" name="Google Shape;24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34476" y="526250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6658" y="47865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9833" y="228775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7"/>
          <p:cNvSpPr txBox="1"/>
          <p:nvPr/>
        </p:nvSpPr>
        <p:spPr>
          <a:xfrm>
            <a:off x="3133125" y="1236750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49" name="Google Shape;249;p37"/>
          <p:cNvSpPr txBox="1"/>
          <p:nvPr/>
        </p:nvSpPr>
        <p:spPr>
          <a:xfrm>
            <a:off x="4172250" y="91590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50" name="Google Shape;250;p37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 Rounded"/>
              <a:buNone/>
              <a:defRPr sz="4800"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 1">
  <p:cSld name="MAIN_POINT_1_1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8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pic>
        <p:nvPicPr>
          <p:cNvPr id="253" name="Google Shape;253;p38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93163" y="756075"/>
            <a:ext cx="19145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6763" y="3922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1188" y="23980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8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 Rounded"/>
              <a:buNone/>
              <a:defRPr sz="4800"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9" name="Google Shape;259;p38"/>
          <p:cNvSpPr txBox="1"/>
          <p:nvPr/>
        </p:nvSpPr>
        <p:spPr>
          <a:xfrm>
            <a:off x="3001038" y="1116450"/>
            <a:ext cx="8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0" name="Google Shape;260;p38"/>
          <p:cNvSpPr txBox="1"/>
          <p:nvPr/>
        </p:nvSpPr>
        <p:spPr>
          <a:xfrm>
            <a:off x="4035463" y="90345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</a:t>
            </a: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1" name="Google Shape;261;p38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2" name="Google Shape;262;p38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63" name="Google Shape;2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69338" y="516275"/>
            <a:ext cx="19145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6738" y="1524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1163" y="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8"/>
          <p:cNvSpPr txBox="1"/>
          <p:nvPr/>
        </p:nvSpPr>
        <p:spPr>
          <a:xfrm>
            <a:off x="5801000" y="7082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Upp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7" name="Google Shape;267;p38"/>
          <p:cNvSpPr txBox="1"/>
          <p:nvPr/>
        </p:nvSpPr>
        <p:spPr>
          <a:xfrm>
            <a:off x="6835438" y="5558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Python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 Plus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 1 1 1">
  <p:cSld name="MAIN_POINT_1_1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501150" y="1023606"/>
            <a:ext cx="1330762" cy="13159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7000"/>
              </a:srgbClr>
            </a:outerShdw>
          </a:effectLst>
        </p:spPr>
      </p:pic>
      <p:sp>
        <p:nvSpPr>
          <p:cNvPr id="270" name="Google Shape;270;p39"/>
          <p:cNvSpPr txBox="1"/>
          <p:nvPr>
            <p:ph type="title"/>
          </p:nvPr>
        </p:nvSpPr>
        <p:spPr>
          <a:xfrm>
            <a:off x="490250" y="2258900"/>
            <a:ext cx="6367800" cy="228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Arial Rounded"/>
              <a:buNone/>
              <a:defRPr sz="4800"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1" name="Google Shape;27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72" name="Google Shape;272;p39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1193046" y="846546"/>
            <a:ext cx="1330762" cy="131596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9"/>
          <p:cNvSpPr txBox="1"/>
          <p:nvPr/>
        </p:nvSpPr>
        <p:spPr>
          <a:xfrm>
            <a:off x="842074" y="1520038"/>
            <a:ext cx="64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74" name="Google Shape;274;p39"/>
          <p:cNvSpPr txBox="1"/>
          <p:nvPr/>
        </p:nvSpPr>
        <p:spPr>
          <a:xfrm>
            <a:off x="1533975" y="1273675"/>
            <a:ext cx="64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B7B7B7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 sz="900">
              <a:solidFill>
                <a:srgbClr val="B7B7B7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75" name="Google Shape;27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31901" y="596675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1683" y="396675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4858" y="146800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9"/>
          <p:cNvSpPr txBox="1"/>
          <p:nvPr/>
        </p:nvSpPr>
        <p:spPr>
          <a:xfrm>
            <a:off x="2978150" y="1060325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HTML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CSS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79" name="Google Shape;279;p39"/>
          <p:cNvSpPr txBox="1"/>
          <p:nvPr/>
        </p:nvSpPr>
        <p:spPr>
          <a:xfrm>
            <a:off x="4007363" y="7026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HTML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CSS 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280" name="Google Shape;28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704426" y="346800"/>
            <a:ext cx="1724025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208" y="146800"/>
            <a:ext cx="1963942" cy="19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7383" y="-103075"/>
            <a:ext cx="1963942" cy="19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9"/>
          <p:cNvSpPr txBox="1"/>
          <p:nvPr/>
        </p:nvSpPr>
        <p:spPr>
          <a:xfrm>
            <a:off x="5850675" y="810450"/>
            <a:ext cx="87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Java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Script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84" name="Google Shape;284;p39"/>
          <p:cNvSpPr txBox="1"/>
          <p:nvPr/>
        </p:nvSpPr>
        <p:spPr>
          <a:xfrm>
            <a:off x="6891650" y="540500"/>
            <a:ext cx="87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Java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Script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Adv</a:t>
            </a:r>
            <a:endParaRPr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0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Arial Rounded"/>
              <a:buNone/>
              <a:defRPr sz="4200"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88" name="Google Shape;288;p4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9" name="Google Shape;289;p40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1" name="Google Shape;291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0" y="3520450"/>
            <a:ext cx="2594050" cy="162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Arial Rounded"/>
              <a:buNone/>
              <a:defRPr sz="4200"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6" name="Google Shape;296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7" name="Google Shape;297;p41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" name="Google Shape;29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9" name="Google Shape;299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0" y="3584525"/>
            <a:ext cx="2425824" cy="155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 Rounded"/>
              <a:buNone/>
              <a:defRPr>
                <a:solidFill>
                  <a:schemeClr val="dk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/>
        </p:nvSpPr>
        <p:spPr>
          <a:xfrm>
            <a:off x="7586875" y="361925"/>
            <a:ext cx="132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8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ДИЗАЈН</a:t>
            </a:r>
            <a:endParaRPr sz="18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">
  <p:cSld name="SECTION_TITLE_AND_DESCRIPTION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2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 Rounded"/>
              <a:buNone/>
              <a:defRPr sz="4200"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4" name="Google Shape;304;p4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5" name="Google Shape;305;p42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6" name="Google Shape;30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07" name="Google Shape;307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7" y="3520450"/>
            <a:ext cx="2419035" cy="162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1 1">
  <p:cSld name="SECTION_TITLE_AND_DESCRIPTION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3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Font typeface="Arial Rounded"/>
              <a:buNone/>
              <a:defRPr sz="4200"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12" name="Google Shape;312;p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3" name="Google Shape;313;p43"/>
          <p:cNvSpPr txBox="1"/>
          <p:nvPr>
            <p:ph idx="2" type="body"/>
          </p:nvPr>
        </p:nvSpPr>
        <p:spPr>
          <a:xfrm>
            <a:off x="4939500" y="468850"/>
            <a:ext cx="3458400" cy="383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4" name="Google Shape;31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15" name="Google Shape;31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5503" y="3520450"/>
            <a:ext cx="2490645" cy="162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150" y="4207775"/>
            <a:ext cx="917427" cy="61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4"/>
          <p:cNvSpPr/>
          <p:nvPr/>
        </p:nvSpPr>
        <p:spPr>
          <a:xfrm>
            <a:off x="-54150" y="3878200"/>
            <a:ext cx="9252300" cy="1355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44"/>
          <p:cNvSpPr txBox="1"/>
          <p:nvPr>
            <p:ph idx="1" type="body"/>
          </p:nvPr>
        </p:nvSpPr>
        <p:spPr>
          <a:xfrm>
            <a:off x="311700" y="3813000"/>
            <a:ext cx="59988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b="1" sz="28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320" name="Google Shape;320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3" name="Google Shape;323;p45"/>
          <p:cNvSpPr txBox="1"/>
          <p:nvPr>
            <p:ph idx="1" type="body"/>
          </p:nvPr>
        </p:nvSpPr>
        <p:spPr>
          <a:xfrm>
            <a:off x="1434125" y="3152225"/>
            <a:ext cx="64122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4" name="Google Shape;32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25" name="Google Shape;325;p45"/>
          <p:cNvGrpSpPr/>
          <p:nvPr/>
        </p:nvGrpSpPr>
        <p:grpSpPr>
          <a:xfrm flipH="1">
            <a:off x="-373125" y="1106113"/>
            <a:ext cx="9710313" cy="4685663"/>
            <a:chOff x="0" y="1261213"/>
            <a:chExt cx="9710313" cy="4685663"/>
          </a:xfrm>
        </p:grpSpPr>
        <p:sp>
          <p:nvSpPr>
            <p:cNvPr id="326" name="Google Shape;326;p45"/>
            <p:cNvSpPr/>
            <p:nvPr/>
          </p:nvSpPr>
          <p:spPr>
            <a:xfrm>
              <a:off x="7262888" y="4623275"/>
              <a:ext cx="1030200" cy="1063200"/>
            </a:xfrm>
            <a:prstGeom prst="chord">
              <a:avLst>
                <a:gd fmla="val 10751168" name="adj1"/>
                <a:gd fmla="val 49933" name="adj2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7" name="Google Shape;327;p45"/>
            <p:cNvGrpSpPr/>
            <p:nvPr/>
          </p:nvGrpSpPr>
          <p:grpSpPr>
            <a:xfrm>
              <a:off x="0" y="1261213"/>
              <a:ext cx="9710313" cy="4685663"/>
              <a:chOff x="0" y="1261213"/>
              <a:chExt cx="9710313" cy="4685663"/>
            </a:xfrm>
          </p:grpSpPr>
          <p:sp>
            <p:nvSpPr>
              <p:cNvPr id="328" name="Google Shape;328;p45"/>
              <p:cNvSpPr/>
              <p:nvPr/>
            </p:nvSpPr>
            <p:spPr>
              <a:xfrm>
                <a:off x="7860050" y="2854425"/>
                <a:ext cx="612300" cy="1063200"/>
              </a:xfrm>
              <a:prstGeom prst="triangle">
                <a:avLst>
                  <a:gd fmla="val 50000" name="adj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45"/>
              <p:cNvSpPr/>
              <p:nvPr/>
            </p:nvSpPr>
            <p:spPr>
              <a:xfrm>
                <a:off x="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45"/>
              <p:cNvSpPr/>
              <p:nvPr/>
            </p:nvSpPr>
            <p:spPr>
              <a:xfrm>
                <a:off x="80407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45"/>
              <p:cNvSpPr/>
              <p:nvPr/>
            </p:nvSpPr>
            <p:spPr>
              <a:xfrm>
                <a:off x="193190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45"/>
              <p:cNvSpPr/>
              <p:nvPr/>
            </p:nvSpPr>
            <p:spPr>
              <a:xfrm>
                <a:off x="273597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45"/>
              <p:cNvSpPr/>
              <p:nvPr/>
            </p:nvSpPr>
            <p:spPr>
              <a:xfrm>
                <a:off x="3961325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45"/>
              <p:cNvSpPr/>
              <p:nvPr/>
            </p:nvSpPr>
            <p:spPr>
              <a:xfrm>
                <a:off x="4765400" y="422042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45"/>
              <p:cNvSpPr/>
              <p:nvPr/>
            </p:nvSpPr>
            <p:spPr>
              <a:xfrm>
                <a:off x="3507550" y="46232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45"/>
              <p:cNvSpPr/>
              <p:nvPr/>
            </p:nvSpPr>
            <p:spPr>
              <a:xfrm>
                <a:off x="4311625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45"/>
              <p:cNvSpPr/>
              <p:nvPr/>
            </p:nvSpPr>
            <p:spPr>
              <a:xfrm>
                <a:off x="7527588" y="47756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45"/>
              <p:cNvSpPr/>
              <p:nvPr/>
            </p:nvSpPr>
            <p:spPr>
              <a:xfrm>
                <a:off x="6305688" y="45152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45"/>
              <p:cNvSpPr/>
              <p:nvPr/>
            </p:nvSpPr>
            <p:spPr>
              <a:xfrm>
                <a:off x="8065013" y="46676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45"/>
              <p:cNvSpPr/>
              <p:nvPr/>
            </p:nvSpPr>
            <p:spPr>
              <a:xfrm>
                <a:off x="7336413" y="422042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45"/>
              <p:cNvSpPr/>
              <p:nvPr/>
            </p:nvSpPr>
            <p:spPr>
              <a:xfrm>
                <a:off x="8217413" y="42966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45"/>
              <p:cNvSpPr/>
              <p:nvPr/>
            </p:nvSpPr>
            <p:spPr>
              <a:xfrm>
                <a:off x="7495688" y="3736175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45"/>
              <p:cNvSpPr/>
              <p:nvPr/>
            </p:nvSpPr>
            <p:spPr>
              <a:xfrm>
                <a:off x="6636025" y="4031550"/>
                <a:ext cx="1324800" cy="1279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45"/>
              <p:cNvSpPr/>
              <p:nvPr/>
            </p:nvSpPr>
            <p:spPr>
              <a:xfrm>
                <a:off x="6050963" y="432842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45"/>
              <p:cNvSpPr/>
              <p:nvPr/>
            </p:nvSpPr>
            <p:spPr>
              <a:xfrm>
                <a:off x="8680113" y="4775675"/>
                <a:ext cx="1030200" cy="1063200"/>
              </a:xfrm>
              <a:prstGeom prst="chord">
                <a:avLst>
                  <a:gd fmla="val 10751168" name="adj1"/>
                  <a:gd fmla="val 49933" name="adj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46" name="Google Shape;346;p4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495700" y="1261213"/>
                <a:ext cx="1324801" cy="223496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</p:grpSp>
      </p:grpSp>
      <p:sp>
        <p:nvSpPr>
          <p:cNvPr id="347" name="Google Shape;347;p45"/>
          <p:cNvSpPr/>
          <p:nvPr/>
        </p:nvSpPr>
        <p:spPr>
          <a:xfrm flipH="1">
            <a:off x="973300" y="4620575"/>
            <a:ext cx="1030200" cy="1063200"/>
          </a:xfrm>
          <a:prstGeom prst="chord">
            <a:avLst>
              <a:gd fmla="val 10751168" name="adj1"/>
              <a:gd fmla="val 49933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5"/>
          <p:cNvSpPr/>
          <p:nvPr/>
        </p:nvSpPr>
        <p:spPr>
          <a:xfrm flipH="1">
            <a:off x="1931925" y="4620575"/>
            <a:ext cx="1030200" cy="1063200"/>
          </a:xfrm>
          <a:prstGeom prst="chord">
            <a:avLst>
              <a:gd fmla="val 10751168" name="adj1"/>
              <a:gd fmla="val 49933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5"/>
          <p:cNvSpPr/>
          <p:nvPr/>
        </p:nvSpPr>
        <p:spPr>
          <a:xfrm flipH="1">
            <a:off x="2686425" y="4620575"/>
            <a:ext cx="1030200" cy="1063200"/>
          </a:xfrm>
          <a:prstGeom prst="chord">
            <a:avLst>
              <a:gd fmla="val 10751168" name="adj1"/>
              <a:gd fmla="val 49933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 Rounded"/>
              <a:buNone/>
              <a:defRPr>
                <a:solidFill>
                  <a:schemeClr val="accent1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" name="Google Shape;32;p6"/>
          <p:cNvSpPr txBox="1"/>
          <p:nvPr/>
        </p:nvSpPr>
        <p:spPr>
          <a:xfrm>
            <a:off x="7170600" y="211525"/>
            <a:ext cx="19734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6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ПРОГРАМИРАЊЕ</a:t>
            </a:r>
            <a:endParaRPr sz="16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 1">
  <p:cSld name="TITLE_AND_BODY_1_1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7033150" y="-878375"/>
            <a:ext cx="2343300" cy="2296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 Rounded"/>
              <a:buNone/>
              <a:defRPr>
                <a:solidFill>
                  <a:schemeClr val="accent2"/>
                </a:solidFill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23005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" name="Google Shape;37;p7"/>
          <p:cNvSpPr txBox="1"/>
          <p:nvPr/>
        </p:nvSpPr>
        <p:spPr>
          <a:xfrm>
            <a:off x="7225625" y="72675"/>
            <a:ext cx="1874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b="1"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веб дизајн</a:t>
            </a:r>
            <a:endParaRPr sz="17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JavaScript Adv</a:t>
            </a:r>
            <a:endParaRPr sz="1700">
              <a:solidFill>
                <a:schemeClr val="dk1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8" name="Google Shape;3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72454" y="4703625"/>
            <a:ext cx="429005" cy="28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 1 1">
  <p:cSld name="TITLE_AND_BODY_1_1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7170575" y="-592625"/>
            <a:ext cx="2343300" cy="2296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🚀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Open Sans"/>
              <a:buChar char="○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Open Sans"/>
              <a:buChar char="■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4" name="Google Shape;44;p8"/>
          <p:cNvSpPr txBox="1"/>
          <p:nvPr/>
        </p:nvSpPr>
        <p:spPr>
          <a:xfrm>
            <a:off x="7334625" y="300425"/>
            <a:ext cx="1757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DIGIPATH</a:t>
            </a:r>
            <a:endParaRPr sz="17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SCRATCH</a:t>
            </a:r>
            <a:endParaRPr sz="130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 Rounded"/>
              <a:buNone/>
              <a:defRPr>
                <a:latin typeface="Arial Rounded"/>
                <a:ea typeface="Arial Rounded"/>
                <a:cs typeface="Arial Rounded"/>
                <a:sym typeface="Arial Round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23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41.xml"/><Relationship Id="rId6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40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  <a:defRPr b="1"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Char char="●"/>
              <a:defRPr sz="1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dk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"/>
              <a:buNone/>
              <a:defRPr b="1" sz="2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Char char="●"/>
              <a:defRPr sz="18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0" name="Google Shape;18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1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7"/>
          <p:cNvSpPr txBox="1"/>
          <p:nvPr/>
        </p:nvSpPr>
        <p:spPr>
          <a:xfrm>
            <a:off x="6026475" y="2375525"/>
            <a:ext cx="1620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rPr>
              <a:t>Час 1</a:t>
            </a:r>
            <a:endParaRPr b="1" sz="3500">
              <a:solidFill>
                <a:schemeClr val="dk1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pic>
        <p:nvPicPr>
          <p:cNvPr id="357" name="Google Shape;35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4037" y="-24762"/>
            <a:ext cx="9232075" cy="5193037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47"/>
          <p:cNvSpPr txBox="1"/>
          <p:nvPr/>
        </p:nvSpPr>
        <p:spPr>
          <a:xfrm>
            <a:off x="5938725" y="2375525"/>
            <a:ext cx="1795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rPr>
              <a:t>Час 13</a:t>
            </a:r>
            <a:endParaRPr b="1" sz="3500">
              <a:solidFill>
                <a:schemeClr val="dk1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>
                <a:latin typeface="M PLUS Rounded 1c"/>
                <a:ea typeface="M PLUS Rounded 1c"/>
                <a:cs typeface="M PLUS Rounded 1c"/>
                <a:sym typeface="M PLUS Rounded 1c"/>
              </a:rPr>
              <a:t>Media</a:t>
            </a:r>
            <a:endParaRPr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364" name="Google Shape;364;p48"/>
          <p:cNvSpPr txBox="1"/>
          <p:nvPr>
            <p:ph idx="1" type="body"/>
          </p:nvPr>
        </p:nvSpPr>
        <p:spPr>
          <a:xfrm>
            <a:off x="311700" y="1300950"/>
            <a:ext cx="7347900" cy="31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Медија е речиси сè што можете да слушнете или видите: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звук, музика, слики, записи, видеа, филмови, анимации итн.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Првите веб страни имале поддршка само за текст, ограничени на еден фонт во една боја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Подоцна се појавија страни со поддршка за бои, фонтови, слики и мултимедија!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>
                <a:latin typeface="M PLUS Rounded 1c"/>
                <a:ea typeface="M PLUS Rounded 1c"/>
                <a:cs typeface="M PLUS Rounded 1c"/>
                <a:sym typeface="M PLUS Rounded 1c"/>
              </a:rPr>
              <a:t>Додавање на Youtube видео</a:t>
            </a:r>
            <a:endParaRPr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370" name="Google Shape;370;p49"/>
          <p:cNvSpPr txBox="1"/>
          <p:nvPr>
            <p:ph idx="1" type="body"/>
          </p:nvPr>
        </p:nvSpPr>
        <p:spPr>
          <a:xfrm>
            <a:off x="365150" y="1311625"/>
            <a:ext cx="7347900" cy="31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Најдете го видеото што го сакате или поставете го вашето видео на YouTube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Кликнете на споделување и изберете embed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Копирајте го кодот </a:t>
            </a:r>
            <a:r>
              <a:rPr lang="en-GB">
                <a:solidFill>
                  <a:srgbClr val="434343"/>
                </a:solidFill>
                <a:highlight>
                  <a:schemeClr val="dk1"/>
                </a:highlight>
              </a:rPr>
              <a:t>што се генерира</a:t>
            </a: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 и ставете го на вашата HTML страна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55675"/>
            <a:ext cx="7337173" cy="385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>
                <a:latin typeface="M PLUS Rounded 1c"/>
                <a:ea typeface="M PLUS Rounded 1c"/>
                <a:cs typeface="M PLUS Rounded 1c"/>
                <a:sym typeface="M PLUS Rounded 1c"/>
              </a:rPr>
              <a:t>Задача 1</a:t>
            </a:r>
            <a:endParaRPr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381" name="Google Shape;381;p51"/>
          <p:cNvSpPr txBox="1"/>
          <p:nvPr>
            <p:ph idx="1" type="body"/>
          </p:nvPr>
        </p:nvSpPr>
        <p:spPr>
          <a:xfrm>
            <a:off x="311700" y="1300950"/>
            <a:ext cx="8520600" cy="31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arenR"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Да се креира апликација која ќе прикаже youtube видео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</a:rPr>
              <a:t> од вашата омилена песна.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2"/>
          <p:cNvSpPr txBox="1"/>
          <p:nvPr>
            <p:ph type="title"/>
          </p:nvPr>
        </p:nvSpPr>
        <p:spPr>
          <a:xfrm>
            <a:off x="1653850" y="2003400"/>
            <a:ext cx="7650900" cy="83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3900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3900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3700">
              <a:solidFill>
                <a:srgbClr val="9E9E9E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3200">
                <a:solidFill>
                  <a:srgbClr val="9E9E9E"/>
                </a:solidFill>
              </a:rPr>
              <a:t>Ви благодарам за вниманието!</a:t>
            </a:r>
            <a:endParaRPr>
              <a:solidFill>
                <a:srgbClr val="9E9E9E"/>
              </a:solidFill>
            </a:endParaRPr>
          </a:p>
        </p:txBody>
      </p:sp>
      <p:sp>
        <p:nvSpPr>
          <p:cNvPr id="387" name="Google Shape;387;p52"/>
          <p:cNvSpPr txBox="1"/>
          <p:nvPr/>
        </p:nvSpPr>
        <p:spPr>
          <a:xfrm>
            <a:off x="2252150" y="3351025"/>
            <a:ext cx="4971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8" name="Google Shape;388;p52"/>
          <p:cNvSpPr txBox="1"/>
          <p:nvPr>
            <p:ph idx="1" type="body"/>
          </p:nvPr>
        </p:nvSpPr>
        <p:spPr>
          <a:xfrm>
            <a:off x="1928050" y="2931900"/>
            <a:ext cx="65127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-GB" sz="3200">
                <a:solidFill>
                  <a:schemeClr val="accent2"/>
                </a:solidFill>
                <a:latin typeface="M PLUS Rounded 1c ExtraBold"/>
                <a:ea typeface="M PLUS Rounded 1c ExtraBold"/>
                <a:cs typeface="M PLUS Rounded 1c ExtraBold"/>
                <a:sym typeface="M PLUS Rounded 1c ExtraBold"/>
              </a:rPr>
              <a:t>Се гледаме на следен час :)</a:t>
            </a:r>
            <a:endParaRPr sz="1100">
              <a:solidFill>
                <a:schemeClr val="accent2"/>
              </a:solidFill>
              <a:latin typeface="M PLUS Rounded 1c ExtraBold"/>
              <a:ea typeface="M PLUS Rounded 1c ExtraBold"/>
              <a:cs typeface="M PLUS Rounded 1c ExtraBold"/>
              <a:sym typeface="M PLUS Rounded 1c ExtraBold"/>
            </a:endParaRPr>
          </a:p>
        </p:txBody>
      </p:sp>
      <p:pic>
        <p:nvPicPr>
          <p:cNvPr id="389" name="Google Shape;38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5650" y="778975"/>
            <a:ext cx="1300800" cy="130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gipath 2022">
  <a:themeElements>
    <a:clrScheme name="Simple Dark">
      <a:dk1>
        <a:srgbClr val="FFFFFF"/>
      </a:dk1>
      <a:lt1>
        <a:srgbClr val="2ABDD7"/>
      </a:lt1>
      <a:dk2>
        <a:srgbClr val="FBCA2A"/>
      </a:dk2>
      <a:lt2>
        <a:srgbClr val="808285"/>
      </a:lt2>
      <a:accent1>
        <a:srgbClr val="A526CB"/>
      </a:accent1>
      <a:accent2>
        <a:srgbClr val="E52B4E"/>
      </a:accent2>
      <a:accent3>
        <a:srgbClr val="D9D9D9"/>
      </a:accent3>
      <a:accent4>
        <a:srgbClr val="000000"/>
      </a:accent4>
      <a:accent5>
        <a:srgbClr val="FFFFFF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igipath 2022">
  <a:themeElements>
    <a:clrScheme name="Simple Dark">
      <a:dk1>
        <a:srgbClr val="FFFFFF"/>
      </a:dk1>
      <a:lt1>
        <a:srgbClr val="2ABDD7"/>
      </a:lt1>
      <a:dk2>
        <a:srgbClr val="FBCA2A"/>
      </a:dk2>
      <a:lt2>
        <a:srgbClr val="808285"/>
      </a:lt2>
      <a:accent1>
        <a:srgbClr val="A526CB"/>
      </a:accent1>
      <a:accent2>
        <a:srgbClr val="E52B4E"/>
      </a:accent2>
      <a:accent3>
        <a:srgbClr val="D9D9D9"/>
      </a:accent3>
      <a:accent4>
        <a:srgbClr val="000000"/>
      </a:accent4>
      <a:accent5>
        <a:srgbClr val="FFFFFF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